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7"/>
    <p:restoredTop sz="94697"/>
  </p:normalViewPr>
  <p:slideViewPr>
    <p:cSldViewPr snapToGrid="0" snapToObjects="1">
      <p:cViewPr varScale="1">
        <p:scale>
          <a:sx n="61" d="100"/>
          <a:sy n="61" d="100"/>
        </p:scale>
        <p:origin x="248"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E139-928A-1948-89C4-FCE0EBABD2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F3C13F-53DE-4F49-8AFC-B3BCD8D45C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7089A7-4576-A948-A77A-B97974927FEE}"/>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C17BFB58-D91A-3B4D-9522-AF2DCFB10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8826-BDD1-414D-AB32-CA2F0993CAC1}"/>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346034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B262-0F09-6946-BD74-C06AE3709E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3C00F-7AC6-9745-BC42-EDAB6E6E96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BE9D5-883C-414E-ACC9-F8D2720617BF}"/>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E13AB61D-60D7-4F4D-918B-7B801B96F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A0A94-463D-9848-A7AD-0DC96A07E146}"/>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55974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000EBE-C083-0648-AD76-841CF1DD9D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EA86B4-11EB-A24E-8041-D22B4117BC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793B8-7D7F-B845-A700-4B2D6930F64C}"/>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FD4749A8-D1EB-4749-B661-0CAC6CE1B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6A8F3-F1C9-D449-B19C-3C038E60B186}"/>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133120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E956C-4AE5-214D-8D4F-17F4825C55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97BC93-424D-6245-B59C-063AD1A26F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01F3C-6709-CE47-958F-826D7BB75D5C}"/>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C4693754-0A9E-084A-A6E6-B625C7E4F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42564-0DAC-D047-8946-233EFB1046EE}"/>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340140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8C35-A33B-4045-8181-E74D339CEE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B2C02A-F0E9-7F4F-A7A1-4CDB13FCE8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16416-FF0D-144B-9ABB-B1CD81EB255A}"/>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47619376-2077-B14F-AB30-D56DC8B1F1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C5D8C-8128-AC4D-ACDB-2612E9D0ABDE}"/>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262941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EB11A-DAFB-A546-9AD2-5CCC6D8D2C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89E372-488B-0141-87A1-652CB6F483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C3106-58C2-A74F-BCFD-F10264BA4C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8E4E56-53AE-C348-8C4F-9204BBB4F4AE}"/>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6" name="Footer Placeholder 5">
            <a:extLst>
              <a:ext uri="{FF2B5EF4-FFF2-40B4-BE49-F238E27FC236}">
                <a16:creationId xmlns:a16="http://schemas.microsoft.com/office/drawing/2014/main" id="{A083C945-4D41-744C-B4EC-C8B316FEB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7E775D-8ADE-3C4A-A14F-496CBC56B9E5}"/>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361652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4E90-66B7-1D43-A8B5-5D5A70F8B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AC08E-9CB5-D048-8482-4E85F0B4BF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E463B0-477E-0C49-AA6A-E6A8D31A0F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032FBE-A5BE-6545-AE28-D028F6D10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27C048-4D9F-384A-8694-0B05B0DF08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8EE5B9-6375-0D4B-B89F-742C0D432BE7}"/>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8" name="Footer Placeholder 7">
            <a:extLst>
              <a:ext uri="{FF2B5EF4-FFF2-40B4-BE49-F238E27FC236}">
                <a16:creationId xmlns:a16="http://schemas.microsoft.com/office/drawing/2014/main" id="{531664BB-539C-FC4E-B5BC-F66682A157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B23E90-277A-DA44-B398-EC12AA92BF6C}"/>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1874809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7238-94C4-B741-85E0-6CF1195329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CFFB16-A022-BB4C-9B77-911561ABC6AC}"/>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4" name="Footer Placeholder 3">
            <a:extLst>
              <a:ext uri="{FF2B5EF4-FFF2-40B4-BE49-F238E27FC236}">
                <a16:creationId xmlns:a16="http://schemas.microsoft.com/office/drawing/2014/main" id="{FA710C0E-2098-9840-A351-0BEB7E0AE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C42DDD-171E-7243-B4AE-B1FB1F7E6512}"/>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2161297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826F52-5E1F-C047-B42A-7CDB1C9E9AF7}"/>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3" name="Footer Placeholder 2">
            <a:extLst>
              <a:ext uri="{FF2B5EF4-FFF2-40B4-BE49-F238E27FC236}">
                <a16:creationId xmlns:a16="http://schemas.microsoft.com/office/drawing/2014/main" id="{D3E08687-2CAD-1448-9682-5C5205FF09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15CE3F-544D-0247-8F65-E6D353246103}"/>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130146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96D7-D33A-B440-97BE-4DD17C9AC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FE243C-3C16-C748-8240-FB9DCBF03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523B9C-F3DF-CD49-BD1D-27CD6E33B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A35E2E-1C25-314A-8CE4-5EAD9B4751D7}"/>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6" name="Footer Placeholder 5">
            <a:extLst>
              <a:ext uri="{FF2B5EF4-FFF2-40B4-BE49-F238E27FC236}">
                <a16:creationId xmlns:a16="http://schemas.microsoft.com/office/drawing/2014/main" id="{F873ABAF-065C-B64E-9489-FD6347264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59247-7B79-5E4A-B729-E4AE8A948B2D}"/>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4124559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744F6-5FE1-714A-B59B-BB97C8CC0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F51A2E-5E41-E449-B355-831FFBC76D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7638AB-A656-1A42-8A22-90823726B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8A111-25DD-C04E-A53A-E67BDA47C810}"/>
              </a:ext>
            </a:extLst>
          </p:cNvPr>
          <p:cNvSpPr>
            <a:spLocks noGrp="1"/>
          </p:cNvSpPr>
          <p:nvPr>
            <p:ph type="dt" sz="half" idx="10"/>
          </p:nvPr>
        </p:nvSpPr>
        <p:spPr/>
        <p:txBody>
          <a:bodyPr/>
          <a:lstStyle/>
          <a:p>
            <a:fld id="{D4E5BD14-A86F-184B-BEF4-7FE2F975D6B6}" type="datetimeFigureOut">
              <a:rPr lang="en-US" smtClean="0"/>
              <a:t>2/14/21</a:t>
            </a:fld>
            <a:endParaRPr lang="en-US"/>
          </a:p>
        </p:txBody>
      </p:sp>
      <p:sp>
        <p:nvSpPr>
          <p:cNvPr id="6" name="Footer Placeholder 5">
            <a:extLst>
              <a:ext uri="{FF2B5EF4-FFF2-40B4-BE49-F238E27FC236}">
                <a16:creationId xmlns:a16="http://schemas.microsoft.com/office/drawing/2014/main" id="{1B05C83C-358F-1C42-A638-A8BD998B99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0DCA7-8EAA-CD48-9A9B-D76ECC556ACB}"/>
              </a:ext>
            </a:extLst>
          </p:cNvPr>
          <p:cNvSpPr>
            <a:spLocks noGrp="1"/>
          </p:cNvSpPr>
          <p:nvPr>
            <p:ph type="sldNum" sz="quarter" idx="12"/>
          </p:nvPr>
        </p:nvSpPr>
        <p:spPr/>
        <p:txBody>
          <a:bodyPr/>
          <a:lstStyle/>
          <a:p>
            <a:fld id="{DAA04CE9-BA00-FB41-B86F-BB7C94DEB0C8}" type="slidenum">
              <a:rPr lang="en-US" smtClean="0"/>
              <a:t>‹#›</a:t>
            </a:fld>
            <a:endParaRPr lang="en-US"/>
          </a:p>
        </p:txBody>
      </p:sp>
    </p:spTree>
    <p:extLst>
      <p:ext uri="{BB962C8B-B14F-4D97-AF65-F5344CB8AC3E}">
        <p14:creationId xmlns:p14="http://schemas.microsoft.com/office/powerpoint/2010/main" val="635585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8CD3C9-8231-4541-B83B-A455635DF5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E420E5-0FE2-5A49-85CF-28A08FC0B6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C0C93D-446B-9647-886E-418A948945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5BD14-A86F-184B-BEF4-7FE2F975D6B6}" type="datetimeFigureOut">
              <a:rPr lang="en-US" smtClean="0"/>
              <a:t>2/14/21</a:t>
            </a:fld>
            <a:endParaRPr lang="en-US"/>
          </a:p>
        </p:txBody>
      </p:sp>
      <p:sp>
        <p:nvSpPr>
          <p:cNvPr id="5" name="Footer Placeholder 4">
            <a:extLst>
              <a:ext uri="{FF2B5EF4-FFF2-40B4-BE49-F238E27FC236}">
                <a16:creationId xmlns:a16="http://schemas.microsoft.com/office/drawing/2014/main" id="{2F7D8E88-912D-C047-BBAF-3E7FDF74F7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085977-A1D6-B045-AE86-92EE8A7576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04CE9-BA00-FB41-B86F-BB7C94DEB0C8}" type="slidenum">
              <a:rPr lang="en-US" smtClean="0"/>
              <a:t>‹#›</a:t>
            </a:fld>
            <a:endParaRPr lang="en-US"/>
          </a:p>
        </p:txBody>
      </p:sp>
    </p:spTree>
    <p:extLst>
      <p:ext uri="{BB962C8B-B14F-4D97-AF65-F5344CB8AC3E}">
        <p14:creationId xmlns:p14="http://schemas.microsoft.com/office/powerpoint/2010/main" val="1724815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implemaps.com/data/us-citi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Video 11">
            <a:extLst>
              <a:ext uri="{FF2B5EF4-FFF2-40B4-BE49-F238E27FC236}">
                <a16:creationId xmlns:a16="http://schemas.microsoft.com/office/drawing/2014/main" id="{5C065824-4BBB-4255-B118-8E33732EFB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448FC-AD4F-7243-8E2A-374D7E9CA7B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Where is the Best Coffee?</a:t>
            </a:r>
          </a:p>
        </p:txBody>
      </p:sp>
    </p:spTree>
    <p:extLst>
      <p:ext uri="{BB962C8B-B14F-4D97-AF65-F5344CB8AC3E}">
        <p14:creationId xmlns:p14="http://schemas.microsoft.com/office/powerpoint/2010/main" val="344019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94EBA-D93F-E648-8170-9D9B7D421518}"/>
              </a:ext>
            </a:extLst>
          </p:cNvPr>
          <p:cNvSpPr>
            <a:spLocks noGrp="1"/>
          </p:cNvSpPr>
          <p:nvPr>
            <p:ph type="title"/>
          </p:nvPr>
        </p:nvSpPr>
        <p:spPr>
          <a:xfrm>
            <a:off x="838200" y="365125"/>
            <a:ext cx="2687621" cy="1325563"/>
          </a:xfrm>
        </p:spPr>
        <p:txBody>
          <a:bodyPr/>
          <a:lstStyle/>
          <a:p>
            <a:r>
              <a:rPr lang="en-US" dirty="0"/>
              <a:t>Clusters</a:t>
            </a:r>
          </a:p>
        </p:txBody>
      </p:sp>
      <p:pic>
        <p:nvPicPr>
          <p:cNvPr id="5" name="Content Placeholder 4" descr="Chart, scatter chart&#10;&#10;Description automatically generated">
            <a:extLst>
              <a:ext uri="{FF2B5EF4-FFF2-40B4-BE49-F238E27FC236}">
                <a16:creationId xmlns:a16="http://schemas.microsoft.com/office/drawing/2014/main" id="{81673772-D205-054D-98D6-BE504824BB30}"/>
              </a:ext>
            </a:extLst>
          </p:cNvPr>
          <p:cNvPicPr>
            <a:picLocks noGrp="1" noChangeAspect="1"/>
          </p:cNvPicPr>
          <p:nvPr>
            <p:ph idx="1"/>
          </p:nvPr>
        </p:nvPicPr>
        <p:blipFill>
          <a:blip r:embed="rId2"/>
          <a:stretch>
            <a:fillRect/>
          </a:stretch>
        </p:blipFill>
        <p:spPr>
          <a:xfrm>
            <a:off x="3713018" y="685435"/>
            <a:ext cx="7640782" cy="5487129"/>
          </a:xfrm>
        </p:spPr>
      </p:pic>
      <p:sp>
        <p:nvSpPr>
          <p:cNvPr id="6" name="TextBox 5">
            <a:extLst>
              <a:ext uri="{FF2B5EF4-FFF2-40B4-BE49-F238E27FC236}">
                <a16:creationId xmlns:a16="http://schemas.microsoft.com/office/drawing/2014/main" id="{1738CD12-D1CB-9345-BC42-3FA70C51D880}"/>
              </a:ext>
            </a:extLst>
          </p:cNvPr>
          <p:cNvSpPr txBox="1"/>
          <p:nvPr/>
        </p:nvSpPr>
        <p:spPr>
          <a:xfrm>
            <a:off x="838200" y="1997838"/>
            <a:ext cx="2500423" cy="2862322"/>
          </a:xfrm>
          <a:prstGeom prst="rect">
            <a:avLst/>
          </a:prstGeom>
          <a:noFill/>
        </p:spPr>
        <p:txBody>
          <a:bodyPr wrap="square" rtlCol="0">
            <a:spAutoFit/>
          </a:bodyPr>
          <a:lstStyle/>
          <a:p>
            <a:r>
              <a:rPr lang="en-US" sz="2000" dirty="0"/>
              <a:t>Exploring the data using k-means, 4 clusters were identified across price tier, prating, and likes. Looking across clusters, the cluster labeled 1 showed the highest rated coffee shops at a medium price tier.</a:t>
            </a:r>
          </a:p>
          <a:p>
            <a:endParaRPr lang="en-US" dirty="0"/>
          </a:p>
        </p:txBody>
      </p:sp>
    </p:spTree>
    <p:extLst>
      <p:ext uri="{BB962C8B-B14F-4D97-AF65-F5344CB8AC3E}">
        <p14:creationId xmlns:p14="http://schemas.microsoft.com/office/powerpoint/2010/main" val="344928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C04B3-FADF-564C-A1D8-4291CC7ACEC7}"/>
              </a:ext>
            </a:extLst>
          </p:cNvPr>
          <p:cNvSpPr>
            <a:spLocks noGrp="1"/>
          </p:cNvSpPr>
          <p:nvPr>
            <p:ph type="title"/>
          </p:nvPr>
        </p:nvSpPr>
        <p:spPr>
          <a:xfrm>
            <a:off x="630936" y="640823"/>
            <a:ext cx="3419856" cy="5583148"/>
          </a:xfrm>
        </p:spPr>
        <p:txBody>
          <a:bodyPr anchor="ctr">
            <a:normAutofit/>
          </a:bodyPr>
          <a:lstStyle/>
          <a:p>
            <a:br>
              <a:rPr lang="en-US" sz="5400"/>
            </a:br>
            <a:r>
              <a:rPr lang="en-US" sz="5400"/>
              <a:t>Results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436FA00C-BA42-ED40-B9C4-5BB895025365}"/>
              </a:ext>
            </a:extLst>
          </p:cNvPr>
          <p:cNvPicPr>
            <a:picLocks noChangeAspect="1"/>
          </p:cNvPicPr>
          <p:nvPr/>
        </p:nvPicPr>
        <p:blipFill>
          <a:blip r:embed="rId2"/>
          <a:stretch>
            <a:fillRect/>
          </a:stretch>
        </p:blipFill>
        <p:spPr>
          <a:xfrm>
            <a:off x="4654296" y="915818"/>
            <a:ext cx="6894576" cy="3343867"/>
          </a:xfrm>
          <a:prstGeom prst="rect">
            <a:avLst/>
          </a:prstGeom>
        </p:spPr>
      </p:pic>
      <p:sp>
        <p:nvSpPr>
          <p:cNvPr id="3" name="Content Placeholder 2">
            <a:extLst>
              <a:ext uri="{FF2B5EF4-FFF2-40B4-BE49-F238E27FC236}">
                <a16:creationId xmlns:a16="http://schemas.microsoft.com/office/drawing/2014/main" id="{7D2EBD34-F24F-EF40-BEEA-581BB4ADD1AB}"/>
              </a:ext>
            </a:extLst>
          </p:cNvPr>
          <p:cNvSpPr>
            <a:spLocks noGrp="1"/>
          </p:cNvSpPr>
          <p:nvPr>
            <p:ph idx="1"/>
          </p:nvPr>
        </p:nvSpPr>
        <p:spPr>
          <a:xfrm>
            <a:off x="4654296" y="4798577"/>
            <a:ext cx="6894576" cy="1428487"/>
          </a:xfrm>
        </p:spPr>
        <p:txBody>
          <a:bodyPr anchor="t">
            <a:normAutofit/>
          </a:bodyPr>
          <a:lstStyle/>
          <a:p>
            <a:pPr marL="0" indent="0">
              <a:buNone/>
            </a:pPr>
            <a:r>
              <a:rPr lang="en-US" sz="2200"/>
              <a:t>The major city with the most coffee shops in cluster 1 was New York, followed by Washington and Chicago. This leads us to the recommendation that the best place to open the museum would be in New York on Myrtle Avenue.</a:t>
            </a:r>
          </a:p>
          <a:p>
            <a:pPr marL="0" indent="0">
              <a:buNone/>
            </a:pPr>
            <a:endParaRPr lang="en-US" sz="2200"/>
          </a:p>
        </p:txBody>
      </p:sp>
    </p:spTree>
    <p:extLst>
      <p:ext uri="{BB962C8B-B14F-4D97-AF65-F5344CB8AC3E}">
        <p14:creationId xmlns:p14="http://schemas.microsoft.com/office/powerpoint/2010/main" val="105471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D524DE-2558-C246-8E01-D405D5D3EAD7}"/>
              </a:ext>
            </a:extLst>
          </p:cNvPr>
          <p:cNvSpPr>
            <a:spLocks noGrp="1"/>
          </p:cNvSpPr>
          <p:nvPr>
            <p:ph type="title"/>
          </p:nvPr>
        </p:nvSpPr>
        <p:spPr>
          <a:xfrm>
            <a:off x="841248" y="548640"/>
            <a:ext cx="3600860" cy="5431536"/>
          </a:xfrm>
        </p:spPr>
        <p:txBody>
          <a:bodyPr>
            <a:normAutofit/>
          </a:bodyPr>
          <a:lstStyle/>
          <a:p>
            <a:r>
              <a:rPr lang="en-US" sz="5400"/>
              <a:t>Business Problem</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2F99ED-C4A3-8047-97E2-5EF6D0103D44}"/>
              </a:ext>
            </a:extLst>
          </p:cNvPr>
          <p:cNvSpPr>
            <a:spLocks noGrp="1"/>
          </p:cNvSpPr>
          <p:nvPr>
            <p:ph idx="1"/>
          </p:nvPr>
        </p:nvSpPr>
        <p:spPr>
          <a:xfrm>
            <a:off x="5126418" y="552091"/>
            <a:ext cx="6224335" cy="5431536"/>
          </a:xfrm>
        </p:spPr>
        <p:txBody>
          <a:bodyPr anchor="ctr">
            <a:normAutofit/>
          </a:bodyPr>
          <a:lstStyle/>
          <a:p>
            <a:pPr marL="0" indent="0">
              <a:buNone/>
            </a:pPr>
            <a:r>
              <a:rPr lang="en-US" sz="2200"/>
              <a:t>A business owner is looking to open up a coffee museum to pay tribute to coffee history. The owner would like to open the museum in the Mecca of coffee to ensure great coffee shops surround it. The owner has sought out multiple experts' opinions, but she has received numerous recommendations for the museum's local. The owner ultimately wants to open the museum where the best coffee is, and they would like to see how data can find this location. The only limitation the owner would like to limit is that the museum needs to be in the US, and they would like to open it in a major city. </a:t>
            </a:r>
          </a:p>
          <a:p>
            <a:endParaRPr lang="en-US" sz="2200"/>
          </a:p>
        </p:txBody>
      </p:sp>
    </p:spTree>
    <p:extLst>
      <p:ext uri="{BB962C8B-B14F-4D97-AF65-F5344CB8AC3E}">
        <p14:creationId xmlns:p14="http://schemas.microsoft.com/office/powerpoint/2010/main" val="3581560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AA8FA-8311-6245-9405-674224286C55}"/>
              </a:ext>
            </a:extLst>
          </p:cNvPr>
          <p:cNvSpPr>
            <a:spLocks noGrp="1"/>
          </p:cNvSpPr>
          <p:nvPr>
            <p:ph type="title"/>
          </p:nvPr>
        </p:nvSpPr>
        <p:spPr>
          <a:xfrm>
            <a:off x="841248" y="548640"/>
            <a:ext cx="3600860" cy="5431536"/>
          </a:xfrm>
        </p:spPr>
        <p:txBody>
          <a:bodyPr>
            <a:normAutofit/>
          </a:bodyPr>
          <a:lstStyle/>
          <a:p>
            <a:r>
              <a:rPr lang="en-US" sz="5400"/>
              <a:t>Data Sources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389B49-189B-FC41-8F06-9801CA48BF97}"/>
              </a:ext>
            </a:extLst>
          </p:cNvPr>
          <p:cNvSpPr>
            <a:spLocks noGrp="1"/>
          </p:cNvSpPr>
          <p:nvPr>
            <p:ph idx="1"/>
          </p:nvPr>
        </p:nvSpPr>
        <p:spPr>
          <a:xfrm>
            <a:off x="5126418" y="552091"/>
            <a:ext cx="6224335" cy="5431536"/>
          </a:xfrm>
        </p:spPr>
        <p:txBody>
          <a:bodyPr anchor="ctr">
            <a:normAutofit/>
          </a:bodyPr>
          <a:lstStyle/>
          <a:p>
            <a:pPr marL="0" indent="0">
              <a:buNone/>
            </a:pPr>
            <a:r>
              <a:rPr lang="en-US" sz="2200"/>
              <a:t>To develop a dataset to answer this question, we will call the Foursquare API to collect data on coffee shops in the US's most populated cities. To achieve this, we will use a data set from https://simplemaps.com/data/us-cities, sorted by population, to call for coffee shops across the US, starting with the most populated cities. We will then analyze likes and rating data on these coffee shops to determine the city in which the best coffee shops are. Foursquare users contribute likes and ratings, so they should be a strong indicator of overall sentiment.</a:t>
            </a:r>
          </a:p>
          <a:p>
            <a:pPr marL="0" indent="0">
              <a:buNone/>
            </a:pPr>
            <a:endParaRPr lang="en-US" sz="2200"/>
          </a:p>
        </p:txBody>
      </p:sp>
    </p:spTree>
    <p:extLst>
      <p:ext uri="{BB962C8B-B14F-4D97-AF65-F5344CB8AC3E}">
        <p14:creationId xmlns:p14="http://schemas.microsoft.com/office/powerpoint/2010/main" val="58020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4913A-9A9F-1542-B4F7-4298CA23EBD1}"/>
              </a:ext>
            </a:extLst>
          </p:cNvPr>
          <p:cNvSpPr>
            <a:spLocks noGrp="1"/>
          </p:cNvSpPr>
          <p:nvPr>
            <p:ph type="title"/>
          </p:nvPr>
        </p:nvSpPr>
        <p:spPr>
          <a:xfrm>
            <a:off x="630936" y="502920"/>
            <a:ext cx="3419856" cy="1463040"/>
          </a:xfrm>
        </p:spPr>
        <p:txBody>
          <a:bodyPr anchor="ctr">
            <a:normAutofit/>
          </a:bodyPr>
          <a:lstStyle/>
          <a:p>
            <a:r>
              <a:rPr lang="en-US" sz="4800"/>
              <a:t>City Data</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F4010C-EC5F-E645-82AA-07B10AC9363B}"/>
              </a:ext>
            </a:extLst>
          </p:cNvPr>
          <p:cNvSpPr>
            <a:spLocks noGrp="1"/>
          </p:cNvSpPr>
          <p:nvPr>
            <p:ph idx="1"/>
          </p:nvPr>
        </p:nvSpPr>
        <p:spPr>
          <a:xfrm>
            <a:off x="4681728" y="635037"/>
            <a:ext cx="6894576" cy="1463040"/>
          </a:xfrm>
        </p:spPr>
        <p:txBody>
          <a:bodyPr anchor="ctr">
            <a:normAutofit/>
          </a:bodyPr>
          <a:lstStyle/>
          <a:p>
            <a:pPr marL="0" indent="0">
              <a:buNone/>
            </a:pPr>
            <a:r>
              <a:rPr lang="en-US" sz="2200" dirty="0"/>
              <a:t>To start, We imported US city data from </a:t>
            </a:r>
            <a:r>
              <a:rPr lang="en-US" sz="2200" u="sng" dirty="0">
                <a:hlinkClick r:id="rId2"/>
              </a:rPr>
              <a:t>https://simplemaps.com/data/us-cities</a:t>
            </a:r>
            <a:r>
              <a:rPr lang="en-US" sz="2200" dirty="0"/>
              <a:t> and sorted cities by population. The top 5 most populated cities in the US are Ney York, Los Angeles, Chicago, Miami, and Dallas. </a:t>
            </a:r>
          </a:p>
          <a:p>
            <a:endParaRPr lang="en-US" sz="2200" dirty="0"/>
          </a:p>
        </p:txBody>
      </p:sp>
      <p:pic>
        <p:nvPicPr>
          <p:cNvPr id="8" name="Picture 7" descr="Table&#10;&#10;Description automatically generated">
            <a:extLst>
              <a:ext uri="{FF2B5EF4-FFF2-40B4-BE49-F238E27FC236}">
                <a16:creationId xmlns:a16="http://schemas.microsoft.com/office/drawing/2014/main" id="{922191F6-737F-0F41-BDA0-5CDD4837905F}"/>
              </a:ext>
            </a:extLst>
          </p:cNvPr>
          <p:cNvPicPr>
            <a:picLocks noChangeAspect="1"/>
          </p:cNvPicPr>
          <p:nvPr/>
        </p:nvPicPr>
        <p:blipFill rotWithShape="1">
          <a:blip r:embed="rId3"/>
          <a:srcRect b="46353"/>
          <a:stretch/>
        </p:blipFill>
        <p:spPr>
          <a:xfrm>
            <a:off x="630936" y="2733113"/>
            <a:ext cx="10917936" cy="3074998"/>
          </a:xfrm>
          <a:prstGeom prst="rect">
            <a:avLst/>
          </a:prstGeom>
        </p:spPr>
      </p:pic>
    </p:spTree>
    <p:extLst>
      <p:ext uri="{BB962C8B-B14F-4D97-AF65-F5344CB8AC3E}">
        <p14:creationId xmlns:p14="http://schemas.microsoft.com/office/powerpoint/2010/main" val="673522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2891-C424-F14C-9451-B3BB94A09340}"/>
              </a:ext>
            </a:extLst>
          </p:cNvPr>
          <p:cNvSpPr>
            <a:spLocks noGrp="1"/>
          </p:cNvSpPr>
          <p:nvPr>
            <p:ph type="title"/>
          </p:nvPr>
        </p:nvSpPr>
        <p:spPr/>
        <p:txBody>
          <a:bodyPr/>
          <a:lstStyle/>
          <a:p>
            <a:r>
              <a:rPr lang="en-US" dirty="0"/>
              <a:t>Coffee Shop Data</a:t>
            </a:r>
          </a:p>
        </p:txBody>
      </p:sp>
      <p:sp>
        <p:nvSpPr>
          <p:cNvPr id="3" name="Content Placeholder 2">
            <a:extLst>
              <a:ext uri="{FF2B5EF4-FFF2-40B4-BE49-F238E27FC236}">
                <a16:creationId xmlns:a16="http://schemas.microsoft.com/office/drawing/2014/main" id="{29D3F2CD-3A43-EC41-95BB-F9E2574AD90C}"/>
              </a:ext>
            </a:extLst>
          </p:cNvPr>
          <p:cNvSpPr>
            <a:spLocks noGrp="1"/>
          </p:cNvSpPr>
          <p:nvPr>
            <p:ph idx="1"/>
          </p:nvPr>
        </p:nvSpPr>
        <p:spPr>
          <a:xfrm>
            <a:off x="838200" y="1825625"/>
            <a:ext cx="10515600" cy="1603375"/>
          </a:xfrm>
        </p:spPr>
        <p:txBody>
          <a:bodyPr/>
          <a:lstStyle/>
          <a:p>
            <a:pPr marL="0" indent="0">
              <a:buNone/>
            </a:pPr>
            <a:r>
              <a:rPr lang="en-US" dirty="0"/>
              <a:t>Once we had city data, we took this geographic data on the most populated cities in the US and called the Foursquare API to find coffee shops within a 1700 meter proximity to the 20 most populated  cities. </a:t>
            </a:r>
          </a:p>
          <a:p>
            <a:endParaRPr lang="en-US" dirty="0"/>
          </a:p>
        </p:txBody>
      </p:sp>
      <p:pic>
        <p:nvPicPr>
          <p:cNvPr id="5" name="Picture 4" descr="Table&#10;&#10;Description automatically generated">
            <a:extLst>
              <a:ext uri="{FF2B5EF4-FFF2-40B4-BE49-F238E27FC236}">
                <a16:creationId xmlns:a16="http://schemas.microsoft.com/office/drawing/2014/main" id="{8514AFE1-4B27-B546-9772-F08F26C353FA}"/>
              </a:ext>
            </a:extLst>
          </p:cNvPr>
          <p:cNvPicPr>
            <a:picLocks noChangeAspect="1"/>
          </p:cNvPicPr>
          <p:nvPr/>
        </p:nvPicPr>
        <p:blipFill rotWithShape="1">
          <a:blip r:embed="rId2"/>
          <a:srcRect b="50966"/>
          <a:stretch/>
        </p:blipFill>
        <p:spPr>
          <a:xfrm>
            <a:off x="838199" y="3142807"/>
            <a:ext cx="10515599" cy="2974740"/>
          </a:xfrm>
          <a:prstGeom prst="rect">
            <a:avLst/>
          </a:prstGeom>
        </p:spPr>
      </p:pic>
    </p:spTree>
    <p:extLst>
      <p:ext uri="{BB962C8B-B14F-4D97-AF65-F5344CB8AC3E}">
        <p14:creationId xmlns:p14="http://schemas.microsoft.com/office/powerpoint/2010/main" val="152846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A7154-BBAC-D44E-8C79-73979F05CF55}"/>
              </a:ext>
            </a:extLst>
          </p:cNvPr>
          <p:cNvSpPr>
            <a:spLocks noGrp="1"/>
          </p:cNvSpPr>
          <p:nvPr>
            <p:ph type="title"/>
          </p:nvPr>
        </p:nvSpPr>
        <p:spPr>
          <a:xfrm>
            <a:off x="841248" y="548640"/>
            <a:ext cx="3600860" cy="5431536"/>
          </a:xfrm>
        </p:spPr>
        <p:txBody>
          <a:bodyPr>
            <a:normAutofit/>
          </a:bodyPr>
          <a:lstStyle/>
          <a:p>
            <a:r>
              <a:rPr lang="en-US" sz="5400"/>
              <a:t>Data Points for Analysis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11098E-8BC2-7F46-85A2-CF12BDA0012A}"/>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We then retrieved Price tier, rating, and like counts data on the delivered dataset, removing shops that did not have data. Descriptors for these datapoints are below as well as the resulting dataset.</a:t>
            </a:r>
          </a:p>
          <a:p>
            <a:pPr marL="0" indent="0">
              <a:buNone/>
            </a:pPr>
            <a:endParaRPr lang="en-US" sz="2200" dirty="0"/>
          </a:p>
          <a:p>
            <a:r>
              <a:rPr lang="en-US" sz="2200" b="1" dirty="0"/>
              <a:t>Price Tier:</a:t>
            </a:r>
            <a:r>
              <a:rPr lang="en-US" sz="2200" dirty="0"/>
              <a:t> descriptor of priciness of coffee shops  on a 1 - 3 scale. </a:t>
            </a:r>
          </a:p>
          <a:p>
            <a:r>
              <a:rPr lang="en-US" sz="2200" b="1" dirty="0"/>
              <a:t>Rating:</a:t>
            </a:r>
            <a:r>
              <a:rPr lang="en-US" sz="2200" dirty="0"/>
              <a:t> overall rating of quality on a 1 – 10 scale.</a:t>
            </a:r>
          </a:p>
          <a:p>
            <a:r>
              <a:rPr lang="en-US" sz="2200" b="1" dirty="0"/>
              <a:t>Likes:</a:t>
            </a:r>
            <a:r>
              <a:rPr lang="en-US" sz="2200" dirty="0"/>
              <a:t> number of likes visitors have given the coffee shop in Foursquare’s history. </a:t>
            </a:r>
          </a:p>
          <a:p>
            <a:endParaRPr lang="en-US" sz="2200" dirty="0"/>
          </a:p>
        </p:txBody>
      </p:sp>
    </p:spTree>
    <p:extLst>
      <p:ext uri="{BB962C8B-B14F-4D97-AF65-F5344CB8AC3E}">
        <p14:creationId xmlns:p14="http://schemas.microsoft.com/office/powerpoint/2010/main" val="355475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893DB-45EE-294B-843E-CE047231CFE0}"/>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dirty="0"/>
              <a:t>Final Data Set</a:t>
            </a:r>
          </a:p>
        </p:txBody>
      </p:sp>
      <p:pic>
        <p:nvPicPr>
          <p:cNvPr id="5" name="Content Placeholder 4" descr="Graphical user interface, text, table&#10;&#10;Description automatically generated">
            <a:extLst>
              <a:ext uri="{FF2B5EF4-FFF2-40B4-BE49-F238E27FC236}">
                <a16:creationId xmlns:a16="http://schemas.microsoft.com/office/drawing/2014/main" id="{118F4C32-624A-4D45-B424-19FC500D40F9}"/>
              </a:ext>
            </a:extLst>
          </p:cNvPr>
          <p:cNvPicPr>
            <a:picLocks noGrp="1" noChangeAspect="1"/>
          </p:cNvPicPr>
          <p:nvPr>
            <p:ph idx="1"/>
          </p:nvPr>
        </p:nvPicPr>
        <p:blipFill rotWithShape="1">
          <a:blip r:embed="rId2"/>
          <a:srcRect t="9796" r="-1" b="2465"/>
          <a:stretch/>
        </p:blipFill>
        <p:spPr>
          <a:xfrm>
            <a:off x="838200" y="1845426"/>
            <a:ext cx="10512547" cy="4450303"/>
          </a:xfrm>
          <a:prstGeom prst="rect">
            <a:avLst/>
          </a:prstGeom>
        </p:spPr>
      </p:pic>
    </p:spTree>
    <p:extLst>
      <p:ext uri="{BB962C8B-B14F-4D97-AF65-F5344CB8AC3E}">
        <p14:creationId xmlns:p14="http://schemas.microsoft.com/office/powerpoint/2010/main" val="288531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FBEB8-EE45-E140-8594-9AF5FC34C627}"/>
              </a:ext>
            </a:extLst>
          </p:cNvPr>
          <p:cNvSpPr>
            <a:spLocks noGrp="1"/>
          </p:cNvSpPr>
          <p:nvPr>
            <p:ph type="title"/>
          </p:nvPr>
        </p:nvSpPr>
        <p:spPr>
          <a:xfrm>
            <a:off x="630936" y="640823"/>
            <a:ext cx="3419856" cy="5583148"/>
          </a:xfrm>
        </p:spPr>
        <p:txBody>
          <a:bodyPr anchor="ctr">
            <a:normAutofit/>
          </a:bodyPr>
          <a:lstStyle/>
          <a:p>
            <a:r>
              <a:rPr lang="en-US" sz="5400"/>
              <a:t>Ratings and Likes</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scatter chart&#10;&#10;Description automatically generated">
            <a:extLst>
              <a:ext uri="{FF2B5EF4-FFF2-40B4-BE49-F238E27FC236}">
                <a16:creationId xmlns:a16="http://schemas.microsoft.com/office/drawing/2014/main" id="{71127865-2E2F-AD41-A960-1F3B59C8EDEE}"/>
              </a:ext>
            </a:extLst>
          </p:cNvPr>
          <p:cNvPicPr>
            <a:picLocks noChangeAspect="1"/>
          </p:cNvPicPr>
          <p:nvPr/>
        </p:nvPicPr>
        <p:blipFill>
          <a:blip r:embed="rId2"/>
          <a:stretch>
            <a:fillRect/>
          </a:stretch>
        </p:blipFill>
        <p:spPr>
          <a:xfrm>
            <a:off x="4654296" y="630936"/>
            <a:ext cx="5571006" cy="3913632"/>
          </a:xfrm>
          <a:prstGeom prst="rect">
            <a:avLst/>
          </a:prstGeom>
        </p:spPr>
      </p:pic>
      <p:sp>
        <p:nvSpPr>
          <p:cNvPr id="3" name="Content Placeholder 2">
            <a:extLst>
              <a:ext uri="{FF2B5EF4-FFF2-40B4-BE49-F238E27FC236}">
                <a16:creationId xmlns:a16="http://schemas.microsoft.com/office/drawing/2014/main" id="{50A753CA-EDAD-7844-9419-E69EBA3120BC}"/>
              </a:ext>
            </a:extLst>
          </p:cNvPr>
          <p:cNvSpPr>
            <a:spLocks noGrp="1"/>
          </p:cNvSpPr>
          <p:nvPr>
            <p:ph idx="1"/>
          </p:nvPr>
        </p:nvSpPr>
        <p:spPr>
          <a:xfrm>
            <a:off x="4654296" y="4798577"/>
            <a:ext cx="6894576" cy="1428487"/>
          </a:xfrm>
        </p:spPr>
        <p:txBody>
          <a:bodyPr anchor="t">
            <a:normAutofit/>
          </a:bodyPr>
          <a:lstStyle/>
          <a:p>
            <a:pPr marL="0" indent="0">
              <a:buNone/>
            </a:pPr>
            <a:r>
              <a:rPr lang="en-US" sz="2000"/>
              <a:t>From initial analysis, there appeared to be a loose linear correlation between likes and ratings. The highest rated coffee shops also had the most likes. Most coffee shops had less than 100 likes, with the highest rated ones have upwards of 700.</a:t>
            </a:r>
          </a:p>
          <a:p>
            <a:pPr marL="0" indent="0">
              <a:buNone/>
            </a:pPr>
            <a:endParaRPr lang="en-US" sz="2000"/>
          </a:p>
        </p:txBody>
      </p:sp>
    </p:spTree>
    <p:extLst>
      <p:ext uri="{BB962C8B-B14F-4D97-AF65-F5344CB8AC3E}">
        <p14:creationId xmlns:p14="http://schemas.microsoft.com/office/powerpoint/2010/main" val="157339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B6D96F5E-C825-704A-939B-4BBF339F7BEF}"/>
              </a:ext>
            </a:extLst>
          </p:cNvPr>
          <p:cNvPicPr>
            <a:picLocks noChangeAspect="1"/>
          </p:cNvPicPr>
          <p:nvPr/>
        </p:nvPicPr>
        <p:blipFill>
          <a:blip r:embed="rId2"/>
          <a:stretch>
            <a:fillRect/>
          </a:stretch>
        </p:blipFill>
        <p:spPr>
          <a:xfrm>
            <a:off x="4834270" y="559822"/>
            <a:ext cx="6590414" cy="5738355"/>
          </a:xfrm>
          <a:prstGeom prst="rect">
            <a:avLst/>
          </a:prstGeom>
        </p:spPr>
      </p:pic>
      <p:sp>
        <p:nvSpPr>
          <p:cNvPr id="2" name="Title 1">
            <a:extLst>
              <a:ext uri="{FF2B5EF4-FFF2-40B4-BE49-F238E27FC236}">
                <a16:creationId xmlns:a16="http://schemas.microsoft.com/office/drawing/2014/main" id="{5DC67BBB-7FDB-8440-ABAD-7817FD6DDE09}"/>
              </a:ext>
            </a:extLst>
          </p:cNvPr>
          <p:cNvSpPr>
            <a:spLocks noGrp="1"/>
          </p:cNvSpPr>
          <p:nvPr>
            <p:ph type="title"/>
          </p:nvPr>
        </p:nvSpPr>
        <p:spPr>
          <a:xfrm>
            <a:off x="838200" y="365125"/>
            <a:ext cx="7625316" cy="1325563"/>
          </a:xfrm>
        </p:spPr>
        <p:txBody>
          <a:bodyPr/>
          <a:lstStyle/>
          <a:p>
            <a:r>
              <a:rPr lang="en-US" dirty="0"/>
              <a:t>Ratings, Likes, and Price-Tiers</a:t>
            </a:r>
          </a:p>
        </p:txBody>
      </p:sp>
      <p:sp>
        <p:nvSpPr>
          <p:cNvPr id="3" name="Content Placeholder 2">
            <a:extLst>
              <a:ext uri="{FF2B5EF4-FFF2-40B4-BE49-F238E27FC236}">
                <a16:creationId xmlns:a16="http://schemas.microsoft.com/office/drawing/2014/main" id="{EB4F9A0C-6477-D147-BC25-5EAFA1AF03F2}"/>
              </a:ext>
            </a:extLst>
          </p:cNvPr>
          <p:cNvSpPr>
            <a:spLocks noGrp="1"/>
          </p:cNvSpPr>
          <p:nvPr>
            <p:ph idx="1"/>
          </p:nvPr>
        </p:nvSpPr>
        <p:spPr>
          <a:xfrm>
            <a:off x="838200" y="1825625"/>
            <a:ext cx="3925186" cy="4351338"/>
          </a:xfrm>
        </p:spPr>
        <p:txBody>
          <a:bodyPr/>
          <a:lstStyle/>
          <a:p>
            <a:pPr marL="0" indent="0">
              <a:buNone/>
            </a:pPr>
            <a:r>
              <a:rPr lang="en-US" dirty="0"/>
              <a:t>When brining price range into consideration, We found that the majority of coffee shops were low price, but there was no significant correlation between price and ratings. A level 3 price tier was not  predictor of rating or likes. </a:t>
            </a:r>
          </a:p>
          <a:p>
            <a:endParaRPr lang="en-US" dirty="0"/>
          </a:p>
        </p:txBody>
      </p:sp>
    </p:spTree>
    <p:extLst>
      <p:ext uri="{BB962C8B-B14F-4D97-AF65-F5344CB8AC3E}">
        <p14:creationId xmlns:p14="http://schemas.microsoft.com/office/powerpoint/2010/main" val="1661982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TotalTime>
  <Words>606</Words>
  <Application>Microsoft Macintosh PowerPoint</Application>
  <PresentationFormat>Widescreen</PresentationFormat>
  <Paragraphs>24</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Where is the Best Coffee?</vt:lpstr>
      <vt:lpstr>Business Problem</vt:lpstr>
      <vt:lpstr>Data Sources</vt:lpstr>
      <vt:lpstr>City Data</vt:lpstr>
      <vt:lpstr>Coffee Shop Data</vt:lpstr>
      <vt:lpstr>Data Points for Analysis</vt:lpstr>
      <vt:lpstr>Final Data Set</vt:lpstr>
      <vt:lpstr>Ratings and Likes</vt:lpstr>
      <vt:lpstr>Ratings, Likes, and Price-Tiers</vt:lpstr>
      <vt:lpstr>Clusters</vt:lpstr>
      <vt:lpstr>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the Best Coffee?</dc:title>
  <dc:creator>Brandon Miller</dc:creator>
  <cp:lastModifiedBy>Brandon Miller</cp:lastModifiedBy>
  <cp:revision>1</cp:revision>
  <dcterms:created xsi:type="dcterms:W3CDTF">2021-02-14T22:03:16Z</dcterms:created>
  <dcterms:modified xsi:type="dcterms:W3CDTF">2021-02-14T22:25:11Z</dcterms:modified>
</cp:coreProperties>
</file>